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o Hong Quan 20176850" initials="DHQ2" lastIdx="2" clrIdx="0">
    <p:extLst>
      <p:ext uri="{19B8F6BF-5375-455C-9EA6-DF929625EA0E}">
        <p15:presenceInfo xmlns:p15="http://schemas.microsoft.com/office/powerpoint/2012/main" userId="S::quan.dh176850@sis.hust.edu.vn::203823fb-1f3d-42c4-aa48-fd4448eff3f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34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4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5638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9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6245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2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5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4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7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7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4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21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2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ACCC1-FDD0-4A1E-9EC4-0533143E0961}" type="datetimeFigureOut">
              <a:rPr lang="en-US" smtClean="0"/>
              <a:t>23-Nov-19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669238F-1FA3-475C-8379-B2671CFAF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9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roomery.org/forums/showflat.php/Number/16883246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scifi.stackexchange.com/questions/137575/is-there-a-list-of-the-symbols-shown-in-the-matrixthe-symbols-rain-how-many" TargetMode="Externa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9C48A-654D-4511-8A54-6C7C7BE65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" b="46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BF7DB-54DE-4C45-8359-DB894D140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93" y="1442906"/>
            <a:ext cx="3884102" cy="156874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roadway" panose="04040905080B02020502" pitchFamily="82" charset="0"/>
              </a:rPr>
              <a:t>Othello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6C9830-5B65-4EBD-9F7B-4DE861CE3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1310" y="5939406"/>
            <a:ext cx="4857225" cy="788564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 AI-project by a bunch of amateurs </a:t>
            </a:r>
          </a:p>
        </p:txBody>
      </p:sp>
    </p:spTree>
    <p:extLst>
      <p:ext uri="{BB962C8B-B14F-4D97-AF65-F5344CB8AC3E}">
        <p14:creationId xmlns:p14="http://schemas.microsoft.com/office/powerpoint/2010/main" val="348780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9AFC-261C-46A9-8C1D-AD46D255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5012"/>
            <a:ext cx="8596668" cy="657726"/>
          </a:xfrm>
        </p:spPr>
        <p:txBody>
          <a:bodyPr/>
          <a:lstStyle/>
          <a:p>
            <a:r>
              <a:rPr lang="en-US" dirty="0"/>
              <a:t>II. ALGORITHMS: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52FEA-E5EE-4EFD-BA7B-DD504C3CE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2" y="1042738"/>
            <a:ext cx="8953160" cy="5430249"/>
          </a:xfrm>
        </p:spPr>
        <p:txBody>
          <a:bodyPr/>
          <a:lstStyle/>
          <a:p>
            <a:r>
              <a:rPr lang="en-US" u="sng" dirty="0"/>
              <a:t>6. Alpha-Beta pruning with sorted nodes:</a:t>
            </a:r>
          </a:p>
          <a:p>
            <a:pPr marL="0" indent="0">
              <a:buNone/>
            </a:pPr>
            <a:r>
              <a:rPr lang="en-US" dirty="0"/>
              <a:t>  This is an enhance version of alpha-beta pruning.</a:t>
            </a:r>
          </a:p>
          <a:p>
            <a:pPr marL="0" indent="0">
              <a:buNone/>
            </a:pPr>
            <a:r>
              <a:rPr lang="en-US" dirty="0"/>
              <a:t>  The main difference is that the available moves list is sorted </a:t>
            </a:r>
            <a:r>
              <a:rPr lang="en-US" dirty="0" err="1"/>
              <a:t>descendingly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  During the maximizing instance, the alpha will likely appear first.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  During the minimizing instance, the beta will likely appear first.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50012-F5AE-4C70-A8CE-A84D19B8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-1" r="11000" b="-87"/>
          <a:stretch/>
        </p:blipFill>
        <p:spPr>
          <a:xfrm>
            <a:off x="3087149" y="3757861"/>
            <a:ext cx="4396002" cy="265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729E18-9747-4B58-9AE9-107671CC0B04}"/>
              </a:ext>
            </a:extLst>
          </p:cNvPr>
          <p:cNvSpPr txBox="1"/>
          <p:nvPr/>
        </p:nvSpPr>
        <p:spPr>
          <a:xfrm>
            <a:off x="3862874" y="6164285"/>
            <a:ext cx="261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A7D4D4-94C5-4828-883B-7636545E5BF7}"/>
              </a:ext>
            </a:extLst>
          </p:cNvPr>
          <p:cNvSpPr/>
          <p:nvPr/>
        </p:nvSpPr>
        <p:spPr>
          <a:xfrm>
            <a:off x="3862874" y="6164285"/>
            <a:ext cx="261257" cy="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91E339-2E0A-449E-80B8-C91E29A15210}"/>
              </a:ext>
            </a:extLst>
          </p:cNvPr>
          <p:cNvSpPr/>
          <p:nvPr/>
        </p:nvSpPr>
        <p:spPr>
          <a:xfrm>
            <a:off x="4348065" y="6164285"/>
            <a:ext cx="261257" cy="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EC716-2D56-4B2F-A268-A50A2316ABED}"/>
              </a:ext>
            </a:extLst>
          </p:cNvPr>
          <p:cNvSpPr/>
          <p:nvPr/>
        </p:nvSpPr>
        <p:spPr>
          <a:xfrm>
            <a:off x="4758612" y="6164285"/>
            <a:ext cx="261257" cy="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62D3C-D8DF-4636-A075-84DC69B7CB58}"/>
              </a:ext>
            </a:extLst>
          </p:cNvPr>
          <p:cNvSpPr/>
          <p:nvPr/>
        </p:nvSpPr>
        <p:spPr>
          <a:xfrm>
            <a:off x="5169159" y="6164285"/>
            <a:ext cx="261257" cy="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875B6E-6342-44AE-81D0-FFD5B91190F2}"/>
              </a:ext>
            </a:extLst>
          </p:cNvPr>
          <p:cNvSpPr/>
          <p:nvPr/>
        </p:nvSpPr>
        <p:spPr>
          <a:xfrm>
            <a:off x="5663682" y="6164285"/>
            <a:ext cx="261257" cy="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1C4BE2-1A9D-4E29-B94F-0B6455451415}"/>
              </a:ext>
            </a:extLst>
          </p:cNvPr>
          <p:cNvSpPr/>
          <p:nvPr/>
        </p:nvSpPr>
        <p:spPr>
          <a:xfrm>
            <a:off x="6096000" y="6164285"/>
            <a:ext cx="171063" cy="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C8497-EA9F-4526-A73B-BADECFE006C9}"/>
              </a:ext>
            </a:extLst>
          </p:cNvPr>
          <p:cNvSpPr/>
          <p:nvPr/>
        </p:nvSpPr>
        <p:spPr>
          <a:xfrm>
            <a:off x="6522098" y="6164285"/>
            <a:ext cx="171063" cy="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6B8559-BB9B-4BB0-B03A-7AC3D36E80E0}"/>
              </a:ext>
            </a:extLst>
          </p:cNvPr>
          <p:cNvSpPr/>
          <p:nvPr/>
        </p:nvSpPr>
        <p:spPr>
          <a:xfrm>
            <a:off x="6948196" y="6164285"/>
            <a:ext cx="311020" cy="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458B63-E55E-41F8-8903-AB5CB5A14871}"/>
              </a:ext>
            </a:extLst>
          </p:cNvPr>
          <p:cNvSpPr/>
          <p:nvPr/>
        </p:nvSpPr>
        <p:spPr>
          <a:xfrm>
            <a:off x="3862874" y="5374433"/>
            <a:ext cx="121297" cy="167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ACAE7F-FFD2-4016-9970-E2B8619E88BD}"/>
              </a:ext>
            </a:extLst>
          </p:cNvPr>
          <p:cNvSpPr/>
          <p:nvPr/>
        </p:nvSpPr>
        <p:spPr>
          <a:xfrm>
            <a:off x="5374432" y="4264091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986622-A4A1-446E-ACFD-9748F4CE4384}"/>
              </a:ext>
            </a:extLst>
          </p:cNvPr>
          <p:cNvSpPr/>
          <p:nvPr/>
        </p:nvSpPr>
        <p:spPr>
          <a:xfrm>
            <a:off x="4506686" y="4707337"/>
            <a:ext cx="261258" cy="2799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AE377D-C64D-4280-ACA7-1381676F9279}"/>
              </a:ext>
            </a:extLst>
          </p:cNvPr>
          <p:cNvSpPr/>
          <p:nvPr/>
        </p:nvSpPr>
        <p:spPr>
          <a:xfrm>
            <a:off x="6136434" y="4803803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2EC5DF-F3B0-4504-90E3-71729EBFB21D}"/>
              </a:ext>
            </a:extLst>
          </p:cNvPr>
          <p:cNvSpPr/>
          <p:nvPr/>
        </p:nvSpPr>
        <p:spPr>
          <a:xfrm>
            <a:off x="6619849" y="5318449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31675B-CED7-4A9D-863A-CE6B37983382}"/>
              </a:ext>
            </a:extLst>
          </p:cNvPr>
          <p:cNvSpPr/>
          <p:nvPr/>
        </p:nvSpPr>
        <p:spPr>
          <a:xfrm>
            <a:off x="4828998" y="5318449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3296E9-51F6-47CC-A0EA-5A5E7D34DA87}"/>
              </a:ext>
            </a:extLst>
          </p:cNvPr>
          <p:cNvSpPr/>
          <p:nvPr/>
        </p:nvSpPr>
        <p:spPr>
          <a:xfrm>
            <a:off x="5169158" y="5865707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AE90E9-94C3-4928-A365-5807C1E22A2D}"/>
              </a:ext>
            </a:extLst>
          </p:cNvPr>
          <p:cNvSpPr/>
          <p:nvPr/>
        </p:nvSpPr>
        <p:spPr>
          <a:xfrm>
            <a:off x="5868517" y="5318449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71D0EE-873F-4759-A73D-72D8ED873AC0}"/>
              </a:ext>
            </a:extLst>
          </p:cNvPr>
          <p:cNvSpPr/>
          <p:nvPr/>
        </p:nvSpPr>
        <p:spPr>
          <a:xfrm>
            <a:off x="5635689" y="5852664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5C4383-2F00-4689-8720-3E66F329FEA4}"/>
              </a:ext>
            </a:extLst>
          </p:cNvPr>
          <p:cNvSpPr/>
          <p:nvPr/>
        </p:nvSpPr>
        <p:spPr>
          <a:xfrm>
            <a:off x="4024029" y="5318449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2BE4AD-EBBF-4469-B400-92087A0DC613}"/>
              </a:ext>
            </a:extLst>
          </p:cNvPr>
          <p:cNvSpPr/>
          <p:nvPr/>
        </p:nvSpPr>
        <p:spPr>
          <a:xfrm>
            <a:off x="3872831" y="5878750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A7A9D9-58CE-457C-9166-652CD92C15CF}"/>
              </a:ext>
            </a:extLst>
          </p:cNvPr>
          <p:cNvSpPr/>
          <p:nvPr/>
        </p:nvSpPr>
        <p:spPr>
          <a:xfrm>
            <a:off x="4283378" y="5878750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F9C78E-EE94-43A9-AB7F-E30267A056CA}"/>
              </a:ext>
            </a:extLst>
          </p:cNvPr>
          <p:cNvSpPr/>
          <p:nvPr/>
        </p:nvSpPr>
        <p:spPr>
          <a:xfrm>
            <a:off x="4739951" y="5891793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CDEDDE3-A5FE-4D03-A0A5-EDCB1523C0A6}"/>
              </a:ext>
            </a:extLst>
          </p:cNvPr>
          <p:cNvSpPr/>
          <p:nvPr/>
        </p:nvSpPr>
        <p:spPr>
          <a:xfrm>
            <a:off x="6033799" y="5852664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198982-5F9F-490A-9A92-4A455D98E020}"/>
              </a:ext>
            </a:extLst>
          </p:cNvPr>
          <p:cNvSpPr/>
          <p:nvPr/>
        </p:nvSpPr>
        <p:spPr>
          <a:xfrm>
            <a:off x="6465485" y="5864015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D0F831-1EC3-4435-B0EF-19C0038537A8}"/>
              </a:ext>
            </a:extLst>
          </p:cNvPr>
          <p:cNvSpPr/>
          <p:nvPr/>
        </p:nvSpPr>
        <p:spPr>
          <a:xfrm>
            <a:off x="6932016" y="5864015"/>
            <a:ext cx="261257" cy="2799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7FD5DA4-B94E-48A8-B26B-18E43D0F81B9}"/>
              </a:ext>
            </a:extLst>
          </p:cNvPr>
          <p:cNvCxnSpPr>
            <a:cxnSpLocks/>
          </p:cNvCxnSpPr>
          <p:nvPr/>
        </p:nvCxnSpPr>
        <p:spPr>
          <a:xfrm flipV="1">
            <a:off x="4777273" y="4467725"/>
            <a:ext cx="577010" cy="32769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6BB3171-897C-47D1-80FC-761E66C3CCD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635689" y="4507235"/>
            <a:ext cx="539005" cy="337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993D47-F4D1-4487-AEA0-004599D8B8BF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4247026" y="4987256"/>
            <a:ext cx="311110" cy="37218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8CDE5C-7BDF-44E6-8F6B-912D5940D81B}"/>
              </a:ext>
            </a:extLst>
          </p:cNvPr>
          <p:cNvCxnSpPr>
            <a:cxnSpLocks/>
          </p:cNvCxnSpPr>
          <p:nvPr/>
        </p:nvCxnSpPr>
        <p:spPr>
          <a:xfrm>
            <a:off x="4717197" y="5015536"/>
            <a:ext cx="185418" cy="30291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5C32D77-D9FF-47C9-B4EA-F7188EF2C3C5}"/>
              </a:ext>
            </a:extLst>
          </p:cNvPr>
          <p:cNvCxnSpPr>
            <a:cxnSpLocks/>
          </p:cNvCxnSpPr>
          <p:nvPr/>
        </p:nvCxnSpPr>
        <p:spPr>
          <a:xfrm flipH="1">
            <a:off x="6060325" y="5061126"/>
            <a:ext cx="132766" cy="28760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AFFA012-34DF-442E-8D7F-DBD0283D2C72}"/>
              </a:ext>
            </a:extLst>
          </p:cNvPr>
          <p:cNvCxnSpPr>
            <a:stCxn id="18" idx="5"/>
            <a:endCxn id="19" idx="1"/>
          </p:cNvCxnSpPr>
          <p:nvPr/>
        </p:nvCxnSpPr>
        <p:spPr>
          <a:xfrm>
            <a:off x="6359431" y="5042728"/>
            <a:ext cx="298678" cy="31671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528A9C-9638-4296-B468-643B2CF5B7EF}"/>
              </a:ext>
            </a:extLst>
          </p:cNvPr>
          <p:cNvCxnSpPr>
            <a:cxnSpLocks/>
          </p:cNvCxnSpPr>
          <p:nvPr/>
        </p:nvCxnSpPr>
        <p:spPr>
          <a:xfrm flipH="1">
            <a:off x="4031027" y="5598367"/>
            <a:ext cx="93104" cy="2803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D4DA590-D8D9-48F4-B4D3-125239740AC6}"/>
              </a:ext>
            </a:extLst>
          </p:cNvPr>
          <p:cNvSpPr/>
          <p:nvPr/>
        </p:nvSpPr>
        <p:spPr>
          <a:xfrm>
            <a:off x="5169158" y="5359442"/>
            <a:ext cx="144094" cy="17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8361BA4-3468-4929-9CAE-E5B4A1F55FA7}"/>
              </a:ext>
            </a:extLst>
          </p:cNvPr>
          <p:cNvSpPr/>
          <p:nvPr/>
        </p:nvSpPr>
        <p:spPr>
          <a:xfrm>
            <a:off x="5718013" y="5374433"/>
            <a:ext cx="137039" cy="17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2DBBCAF-BC9F-4929-BAD8-0330E38EEF6C}"/>
              </a:ext>
            </a:extLst>
          </p:cNvPr>
          <p:cNvSpPr/>
          <p:nvPr/>
        </p:nvSpPr>
        <p:spPr>
          <a:xfrm>
            <a:off x="7016925" y="5359442"/>
            <a:ext cx="124599" cy="17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4860657-281F-4AB6-9DB9-138C56C3F9FE}"/>
              </a:ext>
            </a:extLst>
          </p:cNvPr>
          <p:cNvCxnSpPr>
            <a:cxnSpLocks/>
          </p:cNvCxnSpPr>
          <p:nvPr/>
        </p:nvCxnSpPr>
        <p:spPr>
          <a:xfrm>
            <a:off x="4227713" y="5557374"/>
            <a:ext cx="166981" cy="3213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8F2D65-B42C-42B3-AF3A-DD4033CB059F}"/>
              </a:ext>
            </a:extLst>
          </p:cNvPr>
          <p:cNvCxnSpPr>
            <a:cxnSpLocks/>
          </p:cNvCxnSpPr>
          <p:nvPr/>
        </p:nvCxnSpPr>
        <p:spPr>
          <a:xfrm flipH="1">
            <a:off x="4889240" y="5598367"/>
            <a:ext cx="89047" cy="29342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26588B-A169-4B08-8A9D-1952E19F693B}"/>
              </a:ext>
            </a:extLst>
          </p:cNvPr>
          <p:cNvCxnSpPr>
            <a:cxnSpLocks/>
          </p:cNvCxnSpPr>
          <p:nvPr/>
        </p:nvCxnSpPr>
        <p:spPr>
          <a:xfrm>
            <a:off x="5037301" y="5598367"/>
            <a:ext cx="179063" cy="2896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09A861-0E89-41C0-A19C-56B835334F9C}"/>
              </a:ext>
            </a:extLst>
          </p:cNvPr>
          <p:cNvCxnSpPr>
            <a:cxnSpLocks/>
          </p:cNvCxnSpPr>
          <p:nvPr/>
        </p:nvCxnSpPr>
        <p:spPr>
          <a:xfrm flipH="1">
            <a:off x="5816379" y="5594170"/>
            <a:ext cx="125166" cy="2682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6CB37-DE92-41D0-9851-6D4351A14009}"/>
              </a:ext>
            </a:extLst>
          </p:cNvPr>
          <p:cNvCxnSpPr>
            <a:cxnSpLocks/>
          </p:cNvCxnSpPr>
          <p:nvPr/>
        </p:nvCxnSpPr>
        <p:spPr>
          <a:xfrm>
            <a:off x="6026138" y="5589222"/>
            <a:ext cx="72913" cy="2952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71A1FDA-1E1A-4911-9B47-B0DD580B29CC}"/>
              </a:ext>
            </a:extLst>
          </p:cNvPr>
          <p:cNvCxnSpPr>
            <a:cxnSpLocks/>
          </p:cNvCxnSpPr>
          <p:nvPr/>
        </p:nvCxnSpPr>
        <p:spPr>
          <a:xfrm flipH="1">
            <a:off x="6615662" y="5598367"/>
            <a:ext cx="117806" cy="26564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FAEC4E8-8F19-42B7-9546-C05D092542A6}"/>
              </a:ext>
            </a:extLst>
          </p:cNvPr>
          <p:cNvCxnSpPr>
            <a:cxnSpLocks/>
          </p:cNvCxnSpPr>
          <p:nvPr/>
        </p:nvCxnSpPr>
        <p:spPr>
          <a:xfrm>
            <a:off x="6817875" y="5568114"/>
            <a:ext cx="176011" cy="2755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A6F7212-4BBB-434C-80EE-1CFA34ADC69F}"/>
              </a:ext>
            </a:extLst>
          </p:cNvPr>
          <p:cNvSpPr txBox="1"/>
          <p:nvPr/>
        </p:nvSpPr>
        <p:spPr>
          <a:xfrm>
            <a:off x="3087149" y="4230236"/>
            <a:ext cx="673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MAX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BADD6A-7903-4F9C-BC22-502E089EF093}"/>
              </a:ext>
            </a:extLst>
          </p:cNvPr>
          <p:cNvSpPr txBox="1"/>
          <p:nvPr/>
        </p:nvSpPr>
        <p:spPr>
          <a:xfrm>
            <a:off x="3087149" y="4676015"/>
            <a:ext cx="6730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MIN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7717E3-B111-4A84-BE72-843D8A88A23C}"/>
              </a:ext>
            </a:extLst>
          </p:cNvPr>
          <p:cNvSpPr txBox="1"/>
          <p:nvPr/>
        </p:nvSpPr>
        <p:spPr>
          <a:xfrm>
            <a:off x="3087149" y="5318449"/>
            <a:ext cx="6399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54066543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4263-5B89-41F1-9850-971DC0F82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5012"/>
            <a:ext cx="8596668" cy="673768"/>
          </a:xfrm>
        </p:spPr>
        <p:txBody>
          <a:bodyPr/>
          <a:lstStyle/>
          <a:p>
            <a:r>
              <a:rPr lang="en-US" dirty="0"/>
              <a:t>II. ALGORITHMS: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07FE-10CF-4003-BE02-C12815CB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58781"/>
            <a:ext cx="8596668" cy="4982582"/>
          </a:xfrm>
        </p:spPr>
        <p:txBody>
          <a:bodyPr/>
          <a:lstStyle/>
          <a:p>
            <a:r>
              <a:rPr lang="en-US" u="sng" dirty="0"/>
              <a:t>7. Heuristic:</a:t>
            </a:r>
          </a:p>
          <a:p>
            <a:pPr marL="0" indent="0">
              <a:buNone/>
            </a:pPr>
            <a:r>
              <a:rPr lang="en-US" dirty="0"/>
              <a:t>   We evaluate of the game according to the game board and the value board.</a:t>
            </a:r>
          </a:p>
          <a:p>
            <a:pPr marL="0" indent="0">
              <a:buNone/>
            </a:pPr>
            <a:r>
              <a:rPr lang="en-US" dirty="0"/>
              <a:t>	For every tile with the player’s disk, the value is incremented with its reward.</a:t>
            </a:r>
          </a:p>
          <a:p>
            <a:pPr marL="0" indent="0">
              <a:buNone/>
            </a:pPr>
            <a:r>
              <a:rPr lang="en-US" dirty="0"/>
              <a:t>	For every tile with the opponent’s disk, the value is decremented with its reward.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C0CD5-847F-47B3-9B8E-F434C44D2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11" y="3253771"/>
            <a:ext cx="3098307" cy="309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03681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EA91-C043-4355-B0E3-801F6379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17096"/>
            <a:ext cx="8596668" cy="673768"/>
          </a:xfrm>
        </p:spPr>
        <p:txBody>
          <a:bodyPr/>
          <a:lstStyle/>
          <a:p>
            <a:r>
              <a:rPr lang="en-US" dirty="0"/>
              <a:t>III. Graphic User Interface: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69AF-5F6E-42B5-8DC0-4D754D27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5" y="1090865"/>
            <a:ext cx="9432759" cy="5350040"/>
          </a:xfrm>
        </p:spPr>
        <p:txBody>
          <a:bodyPr>
            <a:normAutofit/>
          </a:bodyPr>
          <a:lstStyle/>
          <a:p>
            <a:r>
              <a:rPr lang="en-US" dirty="0"/>
              <a:t>The game is displayed as a Chrome app with HTML, CSS, and JavaScript. </a:t>
            </a:r>
          </a:p>
          <a:p>
            <a:r>
              <a:rPr lang="en-US" dirty="0"/>
              <a:t>We also use the framework Bootstrap 3 to help with the grid system. </a:t>
            </a:r>
          </a:p>
          <a:p>
            <a:r>
              <a:rPr lang="en-US" dirty="0"/>
              <a:t>The Python library EEL helps set up a server and allows JavaScript to call Python functions in asynchronous calls.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game, the player can choose to reset the game at will. </a:t>
            </a:r>
          </a:p>
          <a:p>
            <a:r>
              <a:rPr lang="en-US" dirty="0"/>
              <a:t>During each of the player’s turn, you can adjust the difficulty of the game from level one to six.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C80B8-B951-437A-8128-68FDAB37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09" y="2530458"/>
            <a:ext cx="4226796" cy="2870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44323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697E-DCB6-4107-9399-6536EC94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5012"/>
            <a:ext cx="8596668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IV. CONCLUSIONS: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E02E6-8A6E-4F40-B01B-EDC2E472B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94613"/>
            <a:ext cx="8596668" cy="504675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algorithms we've discussed are very general and are applicable to a broad range of strategy games, such as Chess, Checkers, and Go. </a:t>
            </a:r>
          </a:p>
          <a:p>
            <a:r>
              <a:rPr lang="en-US" dirty="0"/>
              <a:t>There are more advanced algorithms for Othello exist that apply various gameplay heuristics.</a:t>
            </a:r>
          </a:p>
          <a:p>
            <a:r>
              <a:rPr lang="en-US" dirty="0"/>
              <a:t>Some of these are discussed in “Searching Algorithms in Playing Othello” by </a:t>
            </a:r>
            <a:r>
              <a:rPr lang="en-US" dirty="0" err="1"/>
              <a:t>Zhifei</a:t>
            </a:r>
            <a:r>
              <a:rPr lang="en-US" dirty="0"/>
              <a:t> Zhang and </a:t>
            </a:r>
            <a:r>
              <a:rPr lang="en-US" dirty="0" err="1"/>
              <a:t>Yuechuan</a:t>
            </a:r>
            <a:r>
              <a:rPr lang="en-US" dirty="0"/>
              <a:t> Chen.</a:t>
            </a:r>
          </a:p>
        </p:txBody>
      </p:sp>
    </p:spTree>
    <p:extLst>
      <p:ext uri="{BB962C8B-B14F-4D97-AF65-F5344CB8AC3E}">
        <p14:creationId xmlns:p14="http://schemas.microsoft.com/office/powerpoint/2010/main" val="24534753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06B57F-5C00-4A8F-BF21-DA8A6329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F06E4-EB2C-45A9-9014-FADAF589B7FB}"/>
              </a:ext>
            </a:extLst>
          </p:cNvPr>
          <p:cNvSpPr txBox="1"/>
          <p:nvPr/>
        </p:nvSpPr>
        <p:spPr>
          <a:xfrm>
            <a:off x="0" y="6477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shroomery.org/forums/showflat.php/Number/16883246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F74CA-B40B-49CD-9D8B-B11F9AFBD7E9}"/>
              </a:ext>
            </a:extLst>
          </p:cNvPr>
          <p:cNvSpPr txBox="1"/>
          <p:nvPr/>
        </p:nvSpPr>
        <p:spPr>
          <a:xfrm>
            <a:off x="-445966" y="-2015938"/>
            <a:ext cx="75338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scifi.stackexchange.com/questions/137575/is-there-a-list-of-the-symbols-shown-in-the-matrixthe-symbols-rain-how-many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3E6CF-37BB-4E94-9813-1989EC6C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456922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48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QUESTION </a:t>
            </a:r>
            <a:r>
              <a:rPr lang="en-US" sz="4800" i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ANSWERS</a:t>
            </a:r>
            <a:r>
              <a:rPr lang="en-US" sz="48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9EE77E-15F8-49B1-A296-A1114BA18918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677334" y="6041362"/>
            <a:ext cx="8596668" cy="45719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1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42AF-96EB-48C8-AD1C-85840D52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Members of our Group: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D97E3-8B91-4617-A28A-E3450B2C4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 err="1"/>
              <a:t>Vũ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Duy</a:t>
            </a:r>
            <a:endParaRPr lang="en-US" sz="3200" dirty="0"/>
          </a:p>
          <a:p>
            <a:r>
              <a:rPr lang="en-US" sz="3200" dirty="0" err="1"/>
              <a:t>Đào</a:t>
            </a:r>
            <a:r>
              <a:rPr lang="en-US" sz="3200" dirty="0"/>
              <a:t> </a:t>
            </a:r>
            <a:r>
              <a:rPr lang="en-US" sz="3200" dirty="0" err="1"/>
              <a:t>Hồng</a:t>
            </a:r>
            <a:r>
              <a:rPr lang="en-US" sz="3200" dirty="0"/>
              <a:t> </a:t>
            </a:r>
            <a:r>
              <a:rPr lang="en-US" sz="3200" dirty="0" err="1"/>
              <a:t>Quân</a:t>
            </a:r>
            <a:endParaRPr lang="en-US" sz="3200" dirty="0"/>
          </a:p>
          <a:p>
            <a:r>
              <a:rPr lang="en-US" sz="3200" dirty="0" err="1"/>
              <a:t>Phạm</a:t>
            </a:r>
            <a:r>
              <a:rPr lang="en-US" sz="3200" dirty="0"/>
              <a:t> </a:t>
            </a:r>
            <a:r>
              <a:rPr lang="en-US" sz="3200" dirty="0" err="1"/>
              <a:t>Ngọc</a:t>
            </a:r>
            <a:r>
              <a:rPr lang="en-US" sz="3200" dirty="0"/>
              <a:t> </a:t>
            </a:r>
            <a:r>
              <a:rPr lang="en-US" sz="3200" dirty="0" err="1"/>
              <a:t>Diễn</a:t>
            </a:r>
            <a:endParaRPr lang="en-US" sz="3200" dirty="0"/>
          </a:p>
          <a:p>
            <a:r>
              <a:rPr lang="en-US" sz="3200" dirty="0" err="1"/>
              <a:t>Đoàn</a:t>
            </a:r>
            <a:r>
              <a:rPr lang="en-US" sz="3200" dirty="0"/>
              <a:t> Minh </a:t>
            </a:r>
            <a:r>
              <a:rPr lang="en-US" sz="3200" dirty="0" err="1"/>
              <a:t>Đức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649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6D4F-10D0-4460-AF0C-284EBB4A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51420"/>
          </a:xfrm>
        </p:spPr>
        <p:txBody>
          <a:bodyPr>
            <a:normAutofit/>
          </a:bodyPr>
          <a:lstStyle/>
          <a:p>
            <a:r>
              <a:rPr lang="en-US" sz="4800" b="1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F1999-A808-4602-8F37-E1626D4B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Introduction of the game</a:t>
            </a:r>
          </a:p>
          <a:p>
            <a:r>
              <a:rPr lang="en-US" sz="2000" dirty="0"/>
              <a:t>Algorithms for the AI</a:t>
            </a:r>
          </a:p>
          <a:p>
            <a:r>
              <a:rPr lang="en-US" sz="2000" dirty="0"/>
              <a:t>Graphic User Interface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2000" dirty="0"/>
              <a:t> Answers</a:t>
            </a:r>
          </a:p>
        </p:txBody>
      </p:sp>
    </p:spTree>
    <p:extLst>
      <p:ext uri="{BB962C8B-B14F-4D97-AF65-F5344CB8AC3E}">
        <p14:creationId xmlns:p14="http://schemas.microsoft.com/office/powerpoint/2010/main" val="13556027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F72F-0144-4A74-9F4A-A160BB08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0442"/>
          </a:xfrm>
        </p:spPr>
        <p:txBody>
          <a:bodyPr/>
          <a:lstStyle/>
          <a:p>
            <a:r>
              <a:rPr lang="en-US" dirty="0"/>
              <a:t>1. 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44CA-2FFD-471D-95CB-5673DB29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0043"/>
            <a:ext cx="8596668" cy="45013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Othello is a classical strategy board game for two</a:t>
            </a:r>
          </a:p>
          <a:p>
            <a:pPr marL="0" indent="0">
              <a:buNone/>
            </a:pPr>
            <a:r>
              <a:rPr lang="en-US" dirty="0"/>
              <a:t>     players, played on an 8x8 uncheckered board.</a:t>
            </a:r>
          </a:p>
          <a:p>
            <a:r>
              <a:rPr lang="en-US" dirty="0"/>
              <a:t>The rules state that the game begins with 4 disks </a:t>
            </a:r>
          </a:p>
          <a:p>
            <a:pPr marL="0" indent="0">
              <a:buNone/>
            </a:pPr>
            <a:r>
              <a:rPr lang="en-US" dirty="0"/>
              <a:t>     placed in 4 central squares like in Fig.1.</a:t>
            </a:r>
          </a:p>
          <a:p>
            <a:r>
              <a:rPr lang="en-US" dirty="0"/>
              <a:t>Players take turns placing disks on the board with</a:t>
            </a:r>
          </a:p>
          <a:p>
            <a:pPr marL="0" indent="0">
              <a:buNone/>
            </a:pPr>
            <a:r>
              <a:rPr lang="en-US" dirty="0"/>
              <a:t>     their assigned color facing up.</a:t>
            </a:r>
          </a:p>
          <a:p>
            <a:r>
              <a:rPr lang="en-US" dirty="0"/>
              <a:t>Any disks of the opponent’s color that are in a </a:t>
            </a:r>
          </a:p>
          <a:p>
            <a:pPr marL="0" indent="0">
              <a:buNone/>
            </a:pPr>
            <a:r>
              <a:rPr lang="en-US" dirty="0"/>
              <a:t>     straight line and bounded by the disk just placed </a:t>
            </a:r>
          </a:p>
          <a:p>
            <a:pPr marL="0" indent="0">
              <a:buNone/>
            </a:pPr>
            <a:r>
              <a:rPr lang="en-US" dirty="0"/>
              <a:t>     and another disk of the current player’s color are </a:t>
            </a:r>
          </a:p>
          <a:p>
            <a:pPr marL="0" indent="0">
              <a:buNone/>
            </a:pPr>
            <a:r>
              <a:rPr lang="en-US" dirty="0"/>
              <a:t>     turned over to the current player’s color.</a:t>
            </a:r>
          </a:p>
          <a:p>
            <a:r>
              <a:rPr lang="en-US" dirty="0"/>
              <a:t>Player can only place 1 disks each turn where at</a:t>
            </a:r>
          </a:p>
          <a:p>
            <a:pPr marL="0" indent="0">
              <a:buNone/>
            </a:pPr>
            <a:r>
              <a:rPr lang="en-US" dirty="0"/>
              <a:t>     least one opponent’s disk can be reversed.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Figure 1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DE02FCF-EFAD-48CC-8A65-CFAB989D73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7577" y="2178606"/>
            <a:ext cx="3248899" cy="32241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89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96B6-F06B-419E-B930-C8F4CA4BF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7364"/>
          </a:xfrm>
        </p:spPr>
        <p:txBody>
          <a:bodyPr/>
          <a:lstStyle/>
          <a:p>
            <a:r>
              <a:rPr lang="en-US" dirty="0"/>
              <a:t>1. INTRODUCTION: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7C1402-A270-4AA2-B8E7-397D222E3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6964"/>
            <a:ext cx="8596668" cy="4811120"/>
          </a:xfrm>
        </p:spPr>
        <p:txBody>
          <a:bodyPr>
            <a:normAutofit/>
          </a:bodyPr>
          <a:lstStyle/>
          <a:p>
            <a:r>
              <a:rPr lang="en-US" dirty="0"/>
              <a:t>The object of the game is to have the majority of disks turned to display</a:t>
            </a:r>
          </a:p>
          <a:p>
            <a:pPr marL="0" indent="0">
              <a:buNone/>
            </a:pPr>
            <a:r>
              <a:rPr lang="en-US" dirty="0"/>
              <a:t>     your color when the last playable empty square</a:t>
            </a:r>
          </a:p>
          <a:p>
            <a:pPr marL="0" indent="0">
              <a:buNone/>
            </a:pPr>
            <a:r>
              <a:rPr lang="en-US" dirty="0"/>
              <a:t>     is filled. In Fig.2, Red: 46 wins over Blue: 18.</a:t>
            </a:r>
          </a:p>
          <a:p>
            <a:endParaRPr lang="en-US" dirty="0"/>
          </a:p>
          <a:p>
            <a:r>
              <a:rPr lang="en-US" dirty="0"/>
              <a:t>If one player can not make a valid move, the</a:t>
            </a:r>
          </a:p>
          <a:p>
            <a:pPr marL="0" indent="0">
              <a:buNone/>
            </a:pPr>
            <a:r>
              <a:rPr lang="en-US" dirty="0"/>
              <a:t>     turn passes back to the other player.</a:t>
            </a:r>
          </a:p>
          <a:p>
            <a:r>
              <a:rPr lang="en-US" dirty="0"/>
              <a:t>When neither player can move, the game ends.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Figure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24D20-A3ED-41C1-8E1F-B5B8395E2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12" y="1946244"/>
            <a:ext cx="3549517" cy="3529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424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B2D3-A001-47C0-BE88-C9B4B4883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78568"/>
          </a:xfrm>
        </p:spPr>
        <p:txBody>
          <a:bodyPr/>
          <a:lstStyle/>
          <a:p>
            <a:r>
              <a:rPr lang="en-US" dirty="0"/>
              <a:t>1. 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F81E7-AE59-40C4-98A2-F9983C7D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8169"/>
            <a:ext cx="8596668" cy="4437152"/>
          </a:xfrm>
        </p:spPr>
        <p:txBody>
          <a:bodyPr/>
          <a:lstStyle/>
          <a:p>
            <a:r>
              <a:rPr lang="en-US" dirty="0"/>
              <a:t>Our game has 6 levels:</a:t>
            </a:r>
          </a:p>
          <a:p>
            <a:pPr marL="0" indent="0">
              <a:buNone/>
            </a:pPr>
            <a:r>
              <a:rPr lang="en-US" dirty="0"/>
              <a:t> - Level 1: Random</a:t>
            </a:r>
          </a:p>
          <a:p>
            <a:pPr marL="0" indent="0">
              <a:buNone/>
            </a:pPr>
            <a:r>
              <a:rPr lang="en-US" dirty="0"/>
              <a:t> - Level 2: Counting pieces</a:t>
            </a:r>
          </a:p>
          <a:p>
            <a:pPr marL="0" indent="0">
              <a:buNone/>
            </a:pPr>
            <a:r>
              <a:rPr lang="en-US" dirty="0"/>
              <a:t> - Level 3: Local maximization </a:t>
            </a:r>
          </a:p>
          <a:p>
            <a:pPr marL="0" indent="0">
              <a:buNone/>
            </a:pPr>
            <a:r>
              <a:rPr lang="en-US" dirty="0"/>
              <a:t> - Level 4: Minimax with depth 3 </a:t>
            </a:r>
          </a:p>
          <a:p>
            <a:pPr marL="0" indent="0">
              <a:buNone/>
            </a:pPr>
            <a:r>
              <a:rPr lang="en-US" dirty="0"/>
              <a:t> - Level 5: Alpha-Beta pruning with depth 5</a:t>
            </a:r>
          </a:p>
          <a:p>
            <a:pPr marL="0" indent="0">
              <a:buNone/>
            </a:pPr>
            <a:r>
              <a:rPr lang="en-US" dirty="0"/>
              <a:t> - Level 6: Alpha-Beta pruning with sorted nodes and depth 7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66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5C9AA-1EB4-4FBD-8632-43F6BC7F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01053"/>
            <a:ext cx="8596668" cy="689809"/>
          </a:xfrm>
        </p:spPr>
        <p:txBody>
          <a:bodyPr>
            <a:normAutofit/>
          </a:bodyPr>
          <a:lstStyle/>
          <a:p>
            <a:r>
              <a:rPr lang="en-US" dirty="0"/>
              <a:t>II. ALGORITHMS: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9F418-21D6-4CCC-BA2C-301F10B5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7300"/>
            <a:ext cx="8596668" cy="5600699"/>
          </a:xfrm>
        </p:spPr>
        <p:txBody>
          <a:bodyPr>
            <a:normAutofit/>
          </a:bodyPr>
          <a:lstStyle/>
          <a:p>
            <a:r>
              <a:rPr lang="en-US" u="sng" dirty="0"/>
              <a:t>1. Random:</a:t>
            </a:r>
          </a:p>
          <a:p>
            <a:pPr marL="0" indent="0">
              <a:buNone/>
            </a:pPr>
            <a:r>
              <a:rPr lang="en-US" dirty="0"/>
              <a:t>	The easiest level for the computer’s difficulty is by randomly choosing a move from the list of available moves.</a:t>
            </a:r>
          </a:p>
          <a:p>
            <a:r>
              <a:rPr lang="en-US" u="sng" dirty="0"/>
              <a:t>2. Counting pieces:</a:t>
            </a:r>
          </a:p>
          <a:p>
            <a:pPr marL="0" indent="0">
              <a:buNone/>
            </a:pPr>
            <a:r>
              <a:rPr lang="en-US" dirty="0"/>
              <a:t>	The computer goes through the list of available moves and picks out the move that gains the most pieces.</a:t>
            </a:r>
          </a:p>
          <a:p>
            <a:r>
              <a:rPr lang="en-US" u="sng" dirty="0"/>
              <a:t>3. Local maximization:</a:t>
            </a:r>
          </a:p>
          <a:p>
            <a:pPr marL="0" indent="0">
              <a:buNone/>
            </a:pPr>
            <a:r>
              <a:rPr lang="en-US" dirty="0"/>
              <a:t>	Using a value board, the computer checks for the move that has the highest reward, according to the value board (Fig. 3).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Figure 3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02954-ADCB-403A-9149-AF65E690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60" y="4578317"/>
            <a:ext cx="3485416" cy="15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0902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5A91-FFBE-420B-9097-4621A7721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8968"/>
            <a:ext cx="8596668" cy="641685"/>
          </a:xfrm>
        </p:spPr>
        <p:txBody>
          <a:bodyPr/>
          <a:lstStyle/>
          <a:p>
            <a:r>
              <a:rPr lang="en-US" dirty="0"/>
              <a:t>II. ALGORITHMS: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A3D7E-8BE7-4C0F-9E31-FB9A49049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010653"/>
            <a:ext cx="5759116" cy="5478379"/>
          </a:xfrm>
        </p:spPr>
        <p:txBody>
          <a:bodyPr/>
          <a:lstStyle/>
          <a:p>
            <a:r>
              <a:rPr lang="en-US" u="sng" dirty="0"/>
              <a:t>4. Minimax:</a:t>
            </a:r>
          </a:p>
          <a:p>
            <a:pPr marL="0" indent="0">
              <a:buNone/>
            </a:pPr>
            <a:r>
              <a:rPr lang="en-US" dirty="0"/>
              <a:t>  This is a recursive function with three parameters: board, depth and player.</a:t>
            </a:r>
          </a:p>
          <a:p>
            <a:pPr marL="0" indent="0">
              <a:buNone/>
            </a:pPr>
            <a:r>
              <a:rPr lang="en-US" dirty="0"/>
              <a:t>  The base case returns the evaluating value.</a:t>
            </a:r>
          </a:p>
          <a:p>
            <a:pPr marL="0" indent="0">
              <a:buNone/>
            </a:pPr>
            <a:r>
              <a:rPr lang="en-US" dirty="0"/>
              <a:t>  The maximizing instance checks for the player’s move that gains the most value by simulating a move as the player.</a:t>
            </a:r>
          </a:p>
          <a:p>
            <a:pPr marL="0" indent="0">
              <a:buNone/>
            </a:pPr>
            <a:r>
              <a:rPr lang="en-US" dirty="0"/>
              <a:t>  The minimizing instance checks for the player’s move that gains the least value by simulating a move as the opponent.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893E8B8-A504-4961-9329-A31351444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662491"/>
            <a:ext cx="4924338" cy="35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A4BE-CD70-4BA3-9F1C-87388A37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8968"/>
            <a:ext cx="8596668" cy="673769"/>
          </a:xfrm>
        </p:spPr>
        <p:txBody>
          <a:bodyPr>
            <a:normAutofit/>
          </a:bodyPr>
          <a:lstStyle/>
          <a:p>
            <a:r>
              <a:rPr lang="en-US" dirty="0"/>
              <a:t>II. ALGORITHMS: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D4E8-AB1D-4900-BD4B-6BB81E86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042737"/>
            <a:ext cx="5759116" cy="5446295"/>
          </a:xfrm>
        </p:spPr>
        <p:txBody>
          <a:bodyPr/>
          <a:lstStyle/>
          <a:p>
            <a:r>
              <a:rPr lang="en-US" u="sng" dirty="0"/>
              <a:t>5. Alpha-Beta pruning:</a:t>
            </a:r>
          </a:p>
          <a:p>
            <a:pPr marL="0" indent="0">
              <a:buNone/>
            </a:pPr>
            <a:r>
              <a:rPr lang="en-US" dirty="0"/>
              <a:t>  This function is an improved version of minimax and has two new parameters: alpha and beta.</a:t>
            </a:r>
          </a:p>
          <a:p>
            <a:pPr marL="0" indent="0">
              <a:buNone/>
            </a:pPr>
            <a:r>
              <a:rPr lang="en-US" dirty="0"/>
              <a:t>  The base case remains the same.</a:t>
            </a:r>
          </a:p>
          <a:p>
            <a:pPr marL="0" indent="0">
              <a:buNone/>
            </a:pPr>
            <a:r>
              <a:rPr lang="en-US" dirty="0"/>
              <a:t>  Alpha represents the highest value for a move in the node.</a:t>
            </a:r>
          </a:p>
          <a:p>
            <a:pPr marL="0" indent="0">
              <a:buNone/>
            </a:pPr>
            <a:r>
              <a:rPr lang="en-US" dirty="0"/>
              <a:t>  Beta represents the highest value for a move under the opponent’s restriction in the parent node.</a:t>
            </a:r>
          </a:p>
          <a:p>
            <a:pPr marL="0" indent="0">
              <a:buNone/>
            </a:pPr>
            <a:r>
              <a:rPr lang="en-US" dirty="0"/>
              <a:t>  In the maximizing instance, the returned value is assigned to alpha if alpha is smaller.</a:t>
            </a:r>
          </a:p>
          <a:p>
            <a:pPr marL="0" indent="0">
              <a:buNone/>
            </a:pPr>
            <a:r>
              <a:rPr lang="en-US" dirty="0"/>
              <a:t>  In the minimizing instance, the returned value is assigned to beta if beta is larger.</a:t>
            </a:r>
          </a:p>
          <a:p>
            <a:pPr marL="0" indent="0">
              <a:buNone/>
            </a:pPr>
            <a:r>
              <a:rPr lang="en-US" dirty="0"/>
              <a:t> Both cases break when the alpha is larger than the beta.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A79518D-4A12-48F9-9B9F-95742DF2E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668035"/>
            <a:ext cx="4908884" cy="352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867</TotalTime>
  <Words>913</Words>
  <Application>Microsoft Office PowerPoint</Application>
  <PresentationFormat>Widescreen</PresentationFormat>
  <Paragraphs>127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Broadway</vt:lpstr>
      <vt:lpstr>Trebuchet MS</vt:lpstr>
      <vt:lpstr>Wingdings</vt:lpstr>
      <vt:lpstr>Wingdings 3</vt:lpstr>
      <vt:lpstr>Facet</vt:lpstr>
      <vt:lpstr>Othello</vt:lpstr>
      <vt:lpstr>Members of our Group:</vt:lpstr>
      <vt:lpstr>Contents:</vt:lpstr>
      <vt:lpstr>1. INTRODUCTION:</vt:lpstr>
      <vt:lpstr>1. INTRODUCTION:</vt:lpstr>
      <vt:lpstr>1. INTRODUCTION:</vt:lpstr>
      <vt:lpstr>II. ALGORITHMS:</vt:lpstr>
      <vt:lpstr>II. ALGORITHMS:</vt:lpstr>
      <vt:lpstr>II. ALGORITHMS:</vt:lpstr>
      <vt:lpstr>II. ALGORITHMS:</vt:lpstr>
      <vt:lpstr>II. ALGORITHMS:</vt:lpstr>
      <vt:lpstr>III. Graphic User Interface:</vt:lpstr>
      <vt:lpstr>IV. CONCLUSIONS:</vt:lpstr>
      <vt:lpstr>   QUESTION &amp; ANSWERS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Othello</dc:title>
  <dc:creator>Dao Hong Quan 20176850</dc:creator>
  <cp:lastModifiedBy>Dao Hong Quan 20176850</cp:lastModifiedBy>
  <cp:revision>44</cp:revision>
  <dcterms:created xsi:type="dcterms:W3CDTF">2019-11-09T09:01:06Z</dcterms:created>
  <dcterms:modified xsi:type="dcterms:W3CDTF">2019-11-23T15:33:35Z</dcterms:modified>
</cp:coreProperties>
</file>